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70" r:id="rId14"/>
    <p:sldId id="271" r:id="rId15"/>
    <p:sldId id="272" r:id="rId16"/>
    <p:sldId id="273" r:id="rId17"/>
    <p:sldId id="274" r:id="rId18"/>
    <p:sldId id="275" r:id="rId19"/>
    <p:sldId id="276" r:id="rId20"/>
    <p:sldId id="277" r:id="rId21"/>
    <p:sldId id="27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0" autoAdjust="0"/>
    <p:restoredTop sz="94660"/>
  </p:normalViewPr>
  <p:slideViewPr>
    <p:cSldViewPr snapToGrid="0" showGuides="1">
      <p:cViewPr varScale="1">
        <p:scale>
          <a:sx n="102" d="100"/>
          <a:sy n="102" d="100"/>
        </p:scale>
        <p:origin x="144" y="3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98FC921-6EDD-46B9-9E39-893A17C325B8}" type="datetimeFigureOut">
              <a:rPr lang="en-GB" smtClean="0"/>
              <a:t>29/03/2017 Wednesday</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889149-08F7-419B-982E-E76FB903E6EB}" type="slidenum">
              <a:rPr lang="en-GB" smtClean="0"/>
              <a:t>‹#›</a:t>
            </a:fld>
            <a:endParaRPr lang="en-GB"/>
          </a:p>
        </p:txBody>
      </p:sp>
    </p:spTree>
    <p:extLst>
      <p:ext uri="{BB962C8B-B14F-4D97-AF65-F5344CB8AC3E}">
        <p14:creationId xmlns:p14="http://schemas.microsoft.com/office/powerpoint/2010/main" val="3378986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8FC921-6EDD-46B9-9E39-893A17C325B8}" type="datetimeFigureOut">
              <a:rPr lang="en-GB" smtClean="0"/>
              <a:t>29/03/2017 Wednesday</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889149-08F7-419B-982E-E76FB903E6EB}" type="slidenum">
              <a:rPr lang="en-GB" smtClean="0"/>
              <a:t>‹#›</a:t>
            </a:fld>
            <a:endParaRPr lang="en-GB"/>
          </a:p>
        </p:txBody>
      </p:sp>
    </p:spTree>
    <p:extLst>
      <p:ext uri="{BB962C8B-B14F-4D97-AF65-F5344CB8AC3E}">
        <p14:creationId xmlns:p14="http://schemas.microsoft.com/office/powerpoint/2010/main" val="1549936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8FC921-6EDD-46B9-9E39-893A17C325B8}" type="datetimeFigureOut">
              <a:rPr lang="en-GB" smtClean="0"/>
              <a:t>29/03/2017 Wednesday</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889149-08F7-419B-982E-E76FB903E6EB}" type="slidenum">
              <a:rPr lang="en-GB" smtClean="0"/>
              <a:t>‹#›</a:t>
            </a:fld>
            <a:endParaRPr lang="en-GB"/>
          </a:p>
        </p:txBody>
      </p:sp>
    </p:spTree>
    <p:extLst>
      <p:ext uri="{BB962C8B-B14F-4D97-AF65-F5344CB8AC3E}">
        <p14:creationId xmlns:p14="http://schemas.microsoft.com/office/powerpoint/2010/main" val="3229608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8FC921-6EDD-46B9-9E39-893A17C325B8}" type="datetimeFigureOut">
              <a:rPr lang="en-GB" smtClean="0"/>
              <a:t>29/03/2017 Wednesday</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889149-08F7-419B-982E-E76FB903E6EB}" type="slidenum">
              <a:rPr lang="en-GB" smtClean="0"/>
              <a:t>‹#›</a:t>
            </a:fld>
            <a:endParaRPr lang="en-GB"/>
          </a:p>
        </p:txBody>
      </p:sp>
    </p:spTree>
    <p:extLst>
      <p:ext uri="{BB962C8B-B14F-4D97-AF65-F5344CB8AC3E}">
        <p14:creationId xmlns:p14="http://schemas.microsoft.com/office/powerpoint/2010/main" val="321865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8FC921-6EDD-46B9-9E39-893A17C325B8}" type="datetimeFigureOut">
              <a:rPr lang="en-GB" smtClean="0"/>
              <a:t>29/03/2017 Wednesday</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889149-08F7-419B-982E-E76FB903E6EB}" type="slidenum">
              <a:rPr lang="en-GB" smtClean="0"/>
              <a:t>‹#›</a:t>
            </a:fld>
            <a:endParaRPr lang="en-GB"/>
          </a:p>
        </p:txBody>
      </p:sp>
    </p:spTree>
    <p:extLst>
      <p:ext uri="{BB962C8B-B14F-4D97-AF65-F5344CB8AC3E}">
        <p14:creationId xmlns:p14="http://schemas.microsoft.com/office/powerpoint/2010/main" val="766853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98FC921-6EDD-46B9-9E39-893A17C325B8}" type="datetimeFigureOut">
              <a:rPr lang="en-GB" smtClean="0"/>
              <a:t>29/03/2017 Wednesday</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889149-08F7-419B-982E-E76FB903E6EB}" type="slidenum">
              <a:rPr lang="en-GB" smtClean="0"/>
              <a:t>‹#›</a:t>
            </a:fld>
            <a:endParaRPr lang="en-GB"/>
          </a:p>
        </p:txBody>
      </p:sp>
    </p:spTree>
    <p:extLst>
      <p:ext uri="{BB962C8B-B14F-4D97-AF65-F5344CB8AC3E}">
        <p14:creationId xmlns:p14="http://schemas.microsoft.com/office/powerpoint/2010/main" val="130255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98FC921-6EDD-46B9-9E39-893A17C325B8}" type="datetimeFigureOut">
              <a:rPr lang="en-GB" smtClean="0"/>
              <a:t>29/03/2017 Wednesday</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889149-08F7-419B-982E-E76FB903E6EB}" type="slidenum">
              <a:rPr lang="en-GB" smtClean="0"/>
              <a:t>‹#›</a:t>
            </a:fld>
            <a:endParaRPr lang="en-GB"/>
          </a:p>
        </p:txBody>
      </p:sp>
    </p:spTree>
    <p:extLst>
      <p:ext uri="{BB962C8B-B14F-4D97-AF65-F5344CB8AC3E}">
        <p14:creationId xmlns:p14="http://schemas.microsoft.com/office/powerpoint/2010/main" val="1425018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98FC921-6EDD-46B9-9E39-893A17C325B8}" type="datetimeFigureOut">
              <a:rPr lang="en-GB" smtClean="0"/>
              <a:t>29/03/2017 Wednesday</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889149-08F7-419B-982E-E76FB903E6EB}" type="slidenum">
              <a:rPr lang="en-GB" smtClean="0"/>
              <a:t>‹#›</a:t>
            </a:fld>
            <a:endParaRPr lang="en-GB"/>
          </a:p>
        </p:txBody>
      </p:sp>
    </p:spTree>
    <p:extLst>
      <p:ext uri="{BB962C8B-B14F-4D97-AF65-F5344CB8AC3E}">
        <p14:creationId xmlns:p14="http://schemas.microsoft.com/office/powerpoint/2010/main" val="4063936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8FC921-6EDD-46B9-9E39-893A17C325B8}" type="datetimeFigureOut">
              <a:rPr lang="en-GB" smtClean="0"/>
              <a:t>29/03/2017 Wednesday</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889149-08F7-419B-982E-E76FB903E6EB}" type="slidenum">
              <a:rPr lang="en-GB" smtClean="0"/>
              <a:t>‹#›</a:t>
            </a:fld>
            <a:endParaRPr lang="en-GB"/>
          </a:p>
        </p:txBody>
      </p:sp>
    </p:spTree>
    <p:extLst>
      <p:ext uri="{BB962C8B-B14F-4D97-AF65-F5344CB8AC3E}">
        <p14:creationId xmlns:p14="http://schemas.microsoft.com/office/powerpoint/2010/main" val="3344087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8FC921-6EDD-46B9-9E39-893A17C325B8}" type="datetimeFigureOut">
              <a:rPr lang="en-GB" smtClean="0"/>
              <a:t>29/03/2017 Wednesday</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889149-08F7-419B-982E-E76FB903E6EB}" type="slidenum">
              <a:rPr lang="en-GB" smtClean="0"/>
              <a:t>‹#›</a:t>
            </a:fld>
            <a:endParaRPr lang="en-GB"/>
          </a:p>
        </p:txBody>
      </p:sp>
    </p:spTree>
    <p:extLst>
      <p:ext uri="{BB962C8B-B14F-4D97-AF65-F5344CB8AC3E}">
        <p14:creationId xmlns:p14="http://schemas.microsoft.com/office/powerpoint/2010/main" val="2489823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8FC921-6EDD-46B9-9E39-893A17C325B8}" type="datetimeFigureOut">
              <a:rPr lang="en-GB" smtClean="0"/>
              <a:t>29/03/2017 Wednesday</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889149-08F7-419B-982E-E76FB903E6EB}" type="slidenum">
              <a:rPr lang="en-GB" smtClean="0"/>
              <a:t>‹#›</a:t>
            </a:fld>
            <a:endParaRPr lang="en-GB"/>
          </a:p>
        </p:txBody>
      </p:sp>
    </p:spTree>
    <p:extLst>
      <p:ext uri="{BB962C8B-B14F-4D97-AF65-F5344CB8AC3E}">
        <p14:creationId xmlns:p14="http://schemas.microsoft.com/office/powerpoint/2010/main" val="1167909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8FC921-6EDD-46B9-9E39-893A17C325B8}" type="datetimeFigureOut">
              <a:rPr lang="en-GB" smtClean="0"/>
              <a:t>29/03/2017 Wednesday</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889149-08F7-419B-982E-E76FB903E6EB}" type="slidenum">
              <a:rPr lang="en-GB" smtClean="0"/>
              <a:t>‹#›</a:t>
            </a:fld>
            <a:endParaRPr lang="en-GB"/>
          </a:p>
        </p:txBody>
      </p:sp>
    </p:spTree>
    <p:extLst>
      <p:ext uri="{BB962C8B-B14F-4D97-AF65-F5344CB8AC3E}">
        <p14:creationId xmlns:p14="http://schemas.microsoft.com/office/powerpoint/2010/main" val="1880776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Tree>
    <p:extLst>
      <p:ext uri="{BB962C8B-B14F-4D97-AF65-F5344CB8AC3E}">
        <p14:creationId xmlns:p14="http://schemas.microsoft.com/office/powerpoint/2010/main" val="857425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353943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r>
              <a:rPr lang="en-GB" sz="32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Response</a:t>
            </a:r>
            <a:r>
              <a:rPr lang="en-GB" sz="32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3200" b="1" i="1" dirty="0" smtClean="0">
                <a:ln>
                  <a:solidFill>
                    <a:schemeClr val="tx1"/>
                  </a:solidFill>
                </a:ln>
                <a:solidFill>
                  <a:srgbClr val="FF0000"/>
                </a:solidFill>
                <a:effectLst>
                  <a:glow rad="63500">
                    <a:srgbClr val="FFFF00"/>
                  </a:glow>
                  <a:outerShdw blurRad="38100" dist="38100" dir="2700000" algn="tl">
                    <a:srgbClr val="000000">
                      <a:alpha val="43137"/>
                    </a:srgbClr>
                  </a:outerShdw>
                </a:effectLst>
              </a:rPr>
              <a:t>When </a:t>
            </a:r>
            <a:r>
              <a:rPr lang="en-GB" sz="3200" b="1" i="1" dirty="0">
                <a:ln>
                  <a:solidFill>
                    <a:schemeClr val="tx1"/>
                  </a:solidFill>
                </a:ln>
                <a:solidFill>
                  <a:srgbClr val="FF0000"/>
                </a:solidFill>
                <a:effectLst>
                  <a:glow rad="63500">
                    <a:srgbClr val="FFFF00"/>
                  </a:glow>
                  <a:outerShdw blurRad="38100" dist="38100" dir="2700000" algn="tl">
                    <a:srgbClr val="000000">
                      <a:alpha val="43137"/>
                    </a:srgbClr>
                  </a:outerShdw>
                </a:effectLst>
              </a:rPr>
              <a:t>the centurion and those with him who were guarding Jesus saw the earthquake </a:t>
            </a:r>
            <a:r>
              <a:rPr lang="en-GB" sz="3200" b="1" i="1" dirty="0" smtClean="0">
                <a:ln>
                  <a:solidFill>
                    <a:schemeClr val="tx1"/>
                  </a:solidFill>
                </a:ln>
                <a:solidFill>
                  <a:srgbClr val="FF0000"/>
                </a:solidFill>
                <a:effectLst>
                  <a:glow rad="63500">
                    <a:srgbClr val="FFFF00"/>
                  </a:glow>
                  <a:outerShdw blurRad="38100" dist="38100" dir="2700000" algn="tl">
                    <a:srgbClr val="000000">
                      <a:alpha val="43137"/>
                    </a:srgbClr>
                  </a:outerShdw>
                </a:effectLst>
              </a:rPr>
              <a:t>and all </a:t>
            </a:r>
            <a:r>
              <a:rPr lang="en-GB" sz="3200" b="1" i="1" dirty="0">
                <a:ln>
                  <a:solidFill>
                    <a:schemeClr val="tx1"/>
                  </a:solidFill>
                </a:ln>
                <a:solidFill>
                  <a:srgbClr val="FF0000"/>
                </a:solidFill>
                <a:effectLst>
                  <a:glow rad="63500">
                    <a:srgbClr val="FFFF00"/>
                  </a:glow>
                  <a:outerShdw blurRad="38100" dist="38100" dir="2700000" algn="tl">
                    <a:srgbClr val="000000">
                      <a:alpha val="43137"/>
                    </a:srgbClr>
                  </a:outerShdw>
                </a:effectLst>
              </a:rPr>
              <a:t>that had happened, they were terrified and exclaimed, “Surely he was the Son of God</a:t>
            </a:r>
            <a:r>
              <a:rPr lang="en-GB" sz="3200" b="1" i="1" dirty="0" smtClean="0">
                <a:ln>
                  <a:solidFill>
                    <a:schemeClr val="tx1"/>
                  </a:solidFill>
                </a:ln>
                <a:solidFill>
                  <a:srgbClr val="FF0000"/>
                </a:solidFill>
                <a:effectLst>
                  <a:glow rad="63500">
                    <a:srgbClr val="FFFF00"/>
                  </a:glow>
                  <a:outerShdw blurRad="38100" dist="38100" dir="2700000" algn="tl">
                    <a:srgbClr val="000000">
                      <a:alpha val="43137"/>
                    </a:srgbClr>
                  </a:outerShdw>
                </a:effectLst>
              </a:rPr>
              <a:t>!”</a:t>
            </a:r>
            <a:endParaRPr lang="en-GB" sz="3200" dirty="0" smtClean="0">
              <a:ln>
                <a:solidFill>
                  <a:schemeClr val="tx1"/>
                </a:solidFill>
              </a:ln>
              <a:solidFill>
                <a:srgbClr val="FF0000"/>
              </a:solidFill>
              <a:effectLst>
                <a:glow rad="63500">
                  <a:srgbClr val="FFFF00"/>
                </a:glow>
                <a:outerShdw blurRad="38100" dist="38100" dir="2700000" algn="tl">
                  <a:srgbClr val="000000">
                    <a:alpha val="43137"/>
                  </a:srgbClr>
                </a:outerShd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0678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249299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Response</a:t>
            </a:r>
          </a:p>
          <a:p>
            <a:r>
              <a:rPr lang="en-GB" sz="32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Alternative response – the Pharisees and </a:t>
            </a:r>
            <a:r>
              <a:rPr lang="en-GB" sz="32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Sadducees</a:t>
            </a:r>
          </a:p>
        </p:txBody>
      </p:sp>
    </p:spTree>
    <p:extLst>
      <p:ext uri="{BB962C8B-B14F-4D97-AF65-F5344CB8AC3E}">
        <p14:creationId xmlns:p14="http://schemas.microsoft.com/office/powerpoint/2010/main" val="4121864037"/>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286232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Response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Alternative response – the Pharisees and </a:t>
            </a:r>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Sadducees</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Choices –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resist the message like Pharisees and Sadducees</a:t>
            </a:r>
            <a:endPar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1761316"/>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329320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Response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Alternative response – the Pharisees and </a:t>
            </a:r>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Sadducees</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Choices –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resist the message like Pharisees and Sadducees</a:t>
            </a:r>
          </a:p>
          <a:p>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7030A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accept the message like Roman centurion</a:t>
            </a:r>
            <a:endPar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19015324"/>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372409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Response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Alternative response – the Pharisees and </a:t>
            </a:r>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Sadducees</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Choices –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resist the message like Pharisees and Sadducees</a:t>
            </a:r>
          </a:p>
          <a:p>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7030A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accept the message like Roman centurion</a:t>
            </a:r>
          </a:p>
          <a:p>
            <a:pPr marL="1439863" indent="-365125">
              <a:buClr>
                <a:srgbClr val="C00000"/>
              </a:buClr>
              <a:buFont typeface="+mj-lt"/>
              <a:buAutoNum type="arabicPeriod"/>
            </a:pP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Sin = offensive to God, must be punished</a:t>
            </a:r>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endPar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59769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415498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Response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Alternative response – the Pharisees and </a:t>
            </a:r>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Sadducees</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Choices –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resist the message like Pharisees and Sadducees</a:t>
            </a:r>
          </a:p>
          <a:p>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7030A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accept the message like Roman centurion</a:t>
            </a:r>
          </a:p>
          <a:p>
            <a:pPr marL="1439863" indent="-365125">
              <a:buClr>
                <a:srgbClr val="C00000"/>
              </a:buClr>
              <a:buFont typeface="+mj-lt"/>
              <a:buAutoNum type="arabicPeriod"/>
            </a:pP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Sin = offensive to God, must be punished</a:t>
            </a:r>
          </a:p>
          <a:p>
            <a:pPr marL="1439863" indent="-365125">
              <a:buClr>
                <a:srgbClr val="C00000"/>
              </a:buClr>
              <a:buFont typeface="+mj-lt"/>
              <a:buAutoNum type="arabicPeriod"/>
            </a:pPr>
            <a:r>
              <a:rPr lang="en-GB" sz="2800" dirty="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Jesus = our sin sacrifice – God’s punishment fell on him</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endPar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8287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4585871"/>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Response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Alternative response – the Pharisees and </a:t>
            </a:r>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Sadducees</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Choices –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resist the message like Pharisees and Sadducees</a:t>
            </a:r>
          </a:p>
          <a:p>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7030A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accept the message like Roman centurion</a:t>
            </a:r>
          </a:p>
          <a:p>
            <a:pPr marL="1439863" indent="-365125">
              <a:buClr>
                <a:srgbClr val="C00000"/>
              </a:buClr>
              <a:buFont typeface="+mj-lt"/>
              <a:buAutoNum type="arabicPeriod"/>
            </a:pP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Sin = offensive to God, must be punished</a:t>
            </a:r>
          </a:p>
          <a:p>
            <a:pPr marL="1439863" indent="-365125">
              <a:buClr>
                <a:srgbClr val="C00000"/>
              </a:buClr>
              <a:buFont typeface="+mj-lt"/>
              <a:buAutoNum type="arabicPeriod"/>
            </a:pPr>
            <a:r>
              <a:rPr lang="en-GB" sz="2800" dirty="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Jesus = our sin sacrifice – God’s punishment fell on him</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p>
          <a:p>
            <a:pPr marL="1439863" indent="-365125">
              <a:buClr>
                <a:srgbClr val="C00000"/>
              </a:buClr>
              <a:buFont typeface="+mj-lt"/>
              <a:buAutoNum type="arabicPeriod"/>
            </a:pPr>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Because of him, we can move from darkness to light</a:t>
            </a:r>
            <a:endPar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8078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5016758"/>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Response</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Alternative response – the Pharisees and </a:t>
            </a:r>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Sadducees</a:t>
            </a: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Choices –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resist the message like Pharisees and Sadducees</a:t>
            </a:r>
          </a:p>
          <a:p>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7030A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accept the message like Roman centurion</a:t>
            </a:r>
          </a:p>
          <a:p>
            <a:pPr marL="1439863" indent="-365125">
              <a:buClr>
                <a:srgbClr val="C00000"/>
              </a:buClr>
              <a:buFont typeface="+mj-lt"/>
              <a:buAutoNum type="arabicPeriod"/>
            </a:pP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Sin = offensive to God, must be punished</a:t>
            </a:r>
          </a:p>
          <a:p>
            <a:pPr marL="1439863" indent="-365125">
              <a:buClr>
                <a:srgbClr val="C00000"/>
              </a:buClr>
              <a:buFont typeface="+mj-lt"/>
              <a:buAutoNum type="arabicPeriod"/>
            </a:pPr>
            <a:r>
              <a:rPr lang="en-GB" sz="2800" dirty="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Jesus = our sin sacrifice – God’s punishment fell on him</a:t>
            </a:r>
            <a:r>
              <a:rPr lang="en-GB" sz="2800" dirty="0" smtClean="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p>
          <a:p>
            <a:pPr marL="1439863" indent="-365125">
              <a:buClr>
                <a:srgbClr val="C00000"/>
              </a:buClr>
              <a:buFont typeface="+mj-lt"/>
              <a:buAutoNum type="arabicPeriod"/>
            </a:pPr>
            <a:r>
              <a:rPr lang="en-GB" sz="2800" dirty="0">
                <a:ln>
                  <a:solidFill>
                    <a:schemeClr val="tx1"/>
                  </a:solidFill>
                </a:ln>
                <a:solidFill>
                  <a:srgbClr val="0070C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Because of him, we can move from darkness to light</a:t>
            </a:r>
          </a:p>
          <a:p>
            <a:pPr marL="1439863" indent="-365125">
              <a:buClr>
                <a:srgbClr val="C00000"/>
              </a:buClr>
              <a:buFont typeface="+mj-lt"/>
              <a:buAutoNum type="arabicPeriod"/>
            </a:pPr>
            <a:r>
              <a:rPr lang="en-GB" sz="2800" dirty="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 </a:t>
            </a: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He guarantees life after death</a:t>
            </a:r>
            <a:endPar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4753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249299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endPar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endParaRP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Meaning of Good Friday?</a:t>
            </a:r>
            <a:endPar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8254024"/>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292387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endPar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endParaRP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Meaning of Good Friday?</a:t>
            </a:r>
          </a:p>
          <a:p>
            <a:pPr marL="1074738" indent="-533400">
              <a:buFont typeface="Wingdings" panose="05000000000000000000" pitchFamily="2" charset="2"/>
              <a:buChar char="v"/>
            </a:pP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Forgiveness</a:t>
            </a:r>
            <a:endPar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170718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317009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en-GB" sz="3200" dirty="0">
                <a:solidFill>
                  <a:srgbClr val="002060"/>
                </a:solidFill>
                <a:latin typeface="Berlin Sans FB Demi" panose="020E0802020502020306" pitchFamily="34" charset="0"/>
              </a:rPr>
              <a:t>1. </a:t>
            </a:r>
            <a:r>
              <a:rPr lang="en-GB" sz="3200" dirty="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 </a:t>
            </a:r>
            <a:r>
              <a:rPr lang="en-GB" sz="2800" b="1" i="1" baseline="30000" dirty="0">
                <a:ln>
                  <a:solidFill>
                    <a:schemeClr val="tx1"/>
                  </a:solidFill>
                </a:ln>
                <a:solidFill>
                  <a:srgbClr val="FF0000"/>
                </a:solidFill>
                <a:effectLst>
                  <a:glow rad="63500">
                    <a:srgbClr val="FFFF00"/>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2400" b="1" i="1" dirty="0">
                <a:ln>
                  <a:solidFill>
                    <a:schemeClr val="tx1"/>
                  </a:solidFill>
                </a:ln>
                <a:solidFill>
                  <a:srgbClr val="FF0000"/>
                </a:solidFill>
                <a:effectLst>
                  <a:glow rad="63500">
                    <a:srgbClr val="FFFF00"/>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From the sixth hour until the ninth hour darkness came over all the land. About the ninth hour, Jesus cried out in a loud voice, “Eloi, Eloi, lama sabachthani?” which means “My God, my God, why have you forsaken me?” </a:t>
            </a:r>
            <a:r>
              <a:rPr lang="en-GB" sz="2400" b="1" i="1" baseline="30000" dirty="0">
                <a:ln>
                  <a:solidFill>
                    <a:schemeClr val="tx1"/>
                  </a:solidFill>
                </a:ln>
                <a:solidFill>
                  <a:srgbClr val="FF0000"/>
                </a:solidFill>
                <a:effectLst>
                  <a:glow rad="63500">
                    <a:srgbClr val="FFFF00"/>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2400" b="1" i="1" dirty="0">
                <a:ln>
                  <a:solidFill>
                    <a:schemeClr val="tx1"/>
                  </a:solidFill>
                </a:ln>
                <a:solidFill>
                  <a:srgbClr val="FF0000"/>
                </a:solidFill>
                <a:effectLst>
                  <a:glow rad="63500">
                    <a:srgbClr val="FFFF00"/>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When some of those standing there heard this, they said, “He’s calling Elijah.” </a:t>
            </a:r>
            <a:r>
              <a:rPr lang="en-GB" sz="2400" b="1" i="1" baseline="30000" dirty="0">
                <a:ln>
                  <a:solidFill>
                    <a:schemeClr val="tx1"/>
                  </a:solidFill>
                </a:ln>
                <a:solidFill>
                  <a:srgbClr val="FF0000"/>
                </a:solidFill>
                <a:effectLst>
                  <a:glow rad="63500">
                    <a:srgbClr val="FFFF00"/>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2400" b="1" i="1" dirty="0">
                <a:ln>
                  <a:solidFill>
                    <a:schemeClr val="tx1"/>
                  </a:solidFill>
                </a:ln>
                <a:solidFill>
                  <a:srgbClr val="FF0000"/>
                </a:solidFill>
                <a:effectLst>
                  <a:glow rad="63500">
                    <a:srgbClr val="FFFF00"/>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Immediately one of them ran and got a sponge. He filled it with wine-vinegar, put it on a stick, and offered it to Jesus to drink. But the rest said, “Leave him alone! Let’s see if Elijah comes to save him” (vv.45-49).</a:t>
            </a:r>
            <a:endParaRPr lang="en-GB" sz="3200" b="1" dirty="0">
              <a:solidFill>
                <a:srgbClr val="002060"/>
              </a:solidFill>
              <a:latin typeface="Berlin Sans FB Demi" panose="020E0802020502020306" pitchFamily="34" charset="0"/>
            </a:endParaRPr>
          </a:p>
        </p:txBody>
      </p:sp>
    </p:spTree>
    <p:extLst>
      <p:ext uri="{BB962C8B-B14F-4D97-AF65-F5344CB8AC3E}">
        <p14:creationId xmlns:p14="http://schemas.microsoft.com/office/powerpoint/2010/main" val="697278886"/>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3354765"/>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endPar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endParaRP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Meaning of Good Friday?</a:t>
            </a:r>
          </a:p>
          <a:p>
            <a:pPr marL="1074738" indent="-533400">
              <a:buFont typeface="Wingdings" panose="05000000000000000000" pitchFamily="2" charset="2"/>
              <a:buChar char="v"/>
            </a:pP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Forgiveness</a:t>
            </a:r>
          </a:p>
          <a:p>
            <a:pPr marL="1074738" indent="-533400">
              <a:buFont typeface="Wingdings" panose="05000000000000000000" pitchFamily="2" charset="2"/>
              <a:buChar char="v"/>
            </a:pP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Purpose</a:t>
            </a:r>
            <a:endPar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4938510"/>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378565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endPar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endParaRP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Meaning of Good Friday?</a:t>
            </a:r>
          </a:p>
          <a:p>
            <a:pPr marL="1074738" indent="-533400">
              <a:buFont typeface="Wingdings" panose="05000000000000000000" pitchFamily="2" charset="2"/>
              <a:buChar char="v"/>
            </a:pP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Forgiveness</a:t>
            </a:r>
          </a:p>
          <a:p>
            <a:pPr marL="1074738" indent="-533400">
              <a:buFont typeface="Wingdings" panose="05000000000000000000" pitchFamily="2" charset="2"/>
              <a:buChar char="v"/>
            </a:pP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Purpose</a:t>
            </a:r>
          </a:p>
          <a:p>
            <a:pPr marL="1074738" indent="-533400">
              <a:buFont typeface="Wingdings" panose="05000000000000000000" pitchFamily="2" charset="2"/>
              <a:buChar char="v"/>
            </a:pP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Deliverance</a:t>
            </a:r>
            <a:endPar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4511442"/>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427809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514350" indent="-514350">
              <a:buAutoNum type="arabicPeriod" startAt="3"/>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Earthquake</a:t>
            </a:r>
          </a:p>
          <a:p>
            <a:endPar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endParaRPr>
          </a:p>
          <a:p>
            <a:r>
              <a:rPr lang="en-GB" sz="2800" dirty="0" smtClean="0">
                <a:ln>
                  <a:solidFill>
                    <a:schemeClr val="tx1"/>
                  </a:solidFill>
                </a:ln>
                <a:solidFill>
                  <a:srgbClr val="00206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Meaning of Good Friday?</a:t>
            </a:r>
          </a:p>
          <a:p>
            <a:pPr marL="1074738" indent="-533400">
              <a:buFont typeface="Wingdings" panose="05000000000000000000" pitchFamily="2" charset="2"/>
              <a:buChar char="v"/>
            </a:pP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Forgiveness</a:t>
            </a:r>
          </a:p>
          <a:p>
            <a:pPr marL="1074738" indent="-533400">
              <a:buFont typeface="Wingdings" panose="05000000000000000000" pitchFamily="2" charset="2"/>
              <a:buChar char="v"/>
            </a:pP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Purpose</a:t>
            </a:r>
          </a:p>
          <a:p>
            <a:pPr marL="1074738" indent="-533400">
              <a:buFont typeface="Wingdings" panose="05000000000000000000" pitchFamily="2" charset="2"/>
              <a:buChar char="v"/>
            </a:pPr>
            <a:r>
              <a:rPr lang="en-GB" sz="2800" dirty="0" smtClean="0">
                <a:ln>
                  <a:solidFill>
                    <a:schemeClr val="tx1"/>
                  </a:solidFill>
                </a:ln>
                <a:solidFill>
                  <a:srgbClr val="C00000"/>
                </a:solidFill>
                <a:effectLst>
                  <a:glow>
                    <a:srgbClr val="FFFF00"/>
                  </a:glow>
                </a:effectLst>
                <a:latin typeface="Berlin Sans FB Demi" panose="020E0802020502020306" pitchFamily="34" charset="0"/>
                <a:ea typeface="Tahoma" panose="020B0604030504040204" pitchFamily="34" charset="0"/>
                <a:cs typeface="Tahoma" panose="020B0604030504040204" pitchFamily="34" charset="0"/>
              </a:rPr>
              <a:t>Deliverance</a:t>
            </a:r>
          </a:p>
          <a:p>
            <a:pPr algn="ctr"/>
            <a:r>
              <a:rPr lang="en-GB" sz="3200" dirty="0" smtClean="0">
                <a:ln>
                  <a:solidFill>
                    <a:schemeClr val="tx1"/>
                  </a:solidFill>
                </a:ln>
                <a:solidFill>
                  <a:srgbClr val="002060"/>
                </a:solidFill>
                <a:effectLst>
                  <a:glow rad="63500">
                    <a:schemeClr val="bg1"/>
                  </a:glow>
                </a:effectLst>
                <a:latin typeface="Berlin Sans FB Demi" panose="020E0802020502020306" pitchFamily="34" charset="0"/>
                <a:ea typeface="Tahoma" panose="020B0604030504040204" pitchFamily="34" charset="0"/>
                <a:cs typeface="Tahoma" panose="020B0604030504040204" pitchFamily="34" charset="0"/>
              </a:rPr>
              <a:t>What is our response?</a:t>
            </a:r>
            <a:endParaRPr lang="en-GB" sz="3200" dirty="0" smtClean="0">
              <a:ln>
                <a:solidFill>
                  <a:schemeClr val="tx1"/>
                </a:solidFill>
              </a:ln>
              <a:solidFill>
                <a:srgbClr val="002060"/>
              </a:solidFill>
              <a:effectLst>
                <a:glow rad="63500">
                  <a:schemeClr val="bg1"/>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9139603"/>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101566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 </a:t>
            </a:r>
          </a:p>
          <a:p>
            <a:pPr marL="719138" indent="-363538">
              <a:buFont typeface="Wingdings" panose="05000000000000000000" pitchFamily="2" charset="2"/>
              <a:buChar char="Ø"/>
            </a:pPr>
            <a:r>
              <a:rPr lang="en-GB" sz="2800" dirty="0" smtClean="0">
                <a:ln>
                  <a:solidFill>
                    <a:schemeClr val="tx1"/>
                  </a:solidFill>
                </a:ln>
                <a:solidFill>
                  <a:srgbClr val="0070C0"/>
                </a:solidFill>
                <a:latin typeface="Berlin Sans FB" panose="020E0602020502020306" pitchFamily="34" charset="0"/>
                <a:ea typeface="Tahoma" panose="020B0604030504040204" pitchFamily="34" charset="0"/>
                <a:cs typeface="Tahoma" panose="020B0604030504040204" pitchFamily="34" charset="0"/>
              </a:rPr>
              <a:t>Prolonged darkness </a:t>
            </a:r>
            <a:r>
              <a:rPr lang="en-GB" sz="2800" b="1" i="1" baseline="30000" dirty="0">
                <a:ln>
                  <a:solidFill>
                    <a:schemeClr val="tx1"/>
                  </a:solidFill>
                </a:ln>
                <a:solidFill>
                  <a:srgbClr val="0070C0"/>
                </a:solidFill>
                <a:effectLst>
                  <a:glow rad="63500">
                    <a:srgbClr val="FFFF00"/>
                  </a:glow>
                  <a:outerShdw blurRad="38100" dist="38100" dir="2700000" algn="tl">
                    <a:srgbClr val="000000">
                      <a:alpha val="43137"/>
                    </a:srgbClr>
                  </a:outerShdw>
                </a:effectLst>
                <a:latin typeface="Berlin Sans FB" panose="020E0602020502020306" pitchFamily="34" charset="0"/>
                <a:ea typeface="Tahoma" panose="020B0604030504040204" pitchFamily="34" charset="0"/>
                <a:cs typeface="Tahoma" panose="020B0604030504040204" pitchFamily="34" charset="0"/>
              </a:rPr>
              <a:t> </a:t>
            </a:r>
            <a:endParaRPr lang="en-GB" sz="3200" b="1" dirty="0">
              <a:ln>
                <a:solidFill>
                  <a:schemeClr val="tx1"/>
                </a:solidFill>
              </a:ln>
              <a:solidFill>
                <a:srgbClr val="0070C0"/>
              </a:solidFill>
              <a:latin typeface="Berlin Sans FB" panose="020E0602020502020306" pitchFamily="34" charset="0"/>
            </a:endParaRPr>
          </a:p>
        </p:txBody>
      </p:sp>
    </p:spTree>
    <p:extLst>
      <p:ext uri="{BB962C8B-B14F-4D97-AF65-F5344CB8AC3E}">
        <p14:creationId xmlns:p14="http://schemas.microsoft.com/office/powerpoint/2010/main" val="103761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1384995"/>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 </a:t>
            </a:r>
          </a:p>
          <a:p>
            <a:pPr marL="719138" indent="-363538">
              <a:buFont typeface="Wingdings" panose="05000000000000000000" pitchFamily="2" charset="2"/>
              <a:buChar char="Ø"/>
            </a:pPr>
            <a:r>
              <a:rPr lang="en-GB" sz="2400" dirty="0" smtClean="0">
                <a:ln>
                  <a:solidFill>
                    <a:schemeClr val="tx1"/>
                  </a:solidFill>
                </a:ln>
                <a:solidFill>
                  <a:srgbClr val="0070C0"/>
                </a:solidFill>
                <a:latin typeface="Berlin Sans FB" panose="020E0602020502020306" pitchFamily="34" charset="0"/>
                <a:ea typeface="Tahoma" panose="020B0604030504040204" pitchFamily="34" charset="0"/>
                <a:cs typeface="Tahoma" panose="020B0604030504040204" pitchFamily="34" charset="0"/>
              </a:rPr>
              <a:t>Prolonged darkness</a:t>
            </a:r>
          </a:p>
          <a:p>
            <a:pPr marL="719138" indent="-363538">
              <a:buFont typeface="Wingdings" panose="05000000000000000000" pitchFamily="2" charset="2"/>
              <a:buChar char="Ø"/>
            </a:pPr>
            <a:r>
              <a:rPr lang="en-GB" sz="2800" dirty="0" smtClean="0">
                <a:ln>
                  <a:solidFill>
                    <a:schemeClr val="tx1"/>
                  </a:solidFill>
                </a:ln>
                <a:solidFill>
                  <a:srgbClr val="0070C0"/>
                </a:solidFill>
                <a:latin typeface="Berlin Sans FB" panose="020E0602020502020306" pitchFamily="34" charset="0"/>
                <a:ea typeface="Tahoma" panose="020B0604030504040204" pitchFamily="34" charset="0"/>
                <a:cs typeface="Tahoma" panose="020B0604030504040204" pitchFamily="34" charset="0"/>
              </a:rPr>
              <a:t>Prolonged silence </a:t>
            </a:r>
            <a:r>
              <a:rPr lang="en-GB" sz="2800" b="1" i="1" baseline="30000" dirty="0">
                <a:ln>
                  <a:solidFill>
                    <a:schemeClr val="tx1"/>
                  </a:solidFill>
                </a:ln>
                <a:solidFill>
                  <a:srgbClr val="0070C0"/>
                </a:solidFill>
                <a:effectLst>
                  <a:glow rad="63500">
                    <a:srgbClr val="FFFF00"/>
                  </a:glow>
                  <a:outerShdw blurRad="38100" dist="38100" dir="2700000" algn="tl">
                    <a:srgbClr val="000000">
                      <a:alpha val="43137"/>
                    </a:srgbClr>
                  </a:outerShdw>
                </a:effectLst>
                <a:latin typeface="Berlin Sans FB" panose="020E0602020502020306" pitchFamily="34" charset="0"/>
                <a:ea typeface="Tahoma" panose="020B0604030504040204" pitchFamily="34" charset="0"/>
                <a:cs typeface="Tahoma" panose="020B0604030504040204" pitchFamily="34" charset="0"/>
              </a:rPr>
              <a:t> </a:t>
            </a:r>
            <a:endParaRPr lang="en-GB" sz="3200" b="1" dirty="0">
              <a:ln>
                <a:solidFill>
                  <a:schemeClr val="tx1"/>
                </a:solidFill>
              </a:ln>
              <a:solidFill>
                <a:srgbClr val="0070C0"/>
              </a:solidFill>
              <a:latin typeface="Berlin Sans FB" panose="020E0602020502020306" pitchFamily="34" charset="0"/>
            </a:endParaRPr>
          </a:p>
        </p:txBody>
      </p:sp>
    </p:spTree>
    <p:extLst>
      <p:ext uri="{BB962C8B-B14F-4D97-AF65-F5344CB8AC3E}">
        <p14:creationId xmlns:p14="http://schemas.microsoft.com/office/powerpoint/2010/main" val="1876977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390876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 </a:t>
            </a:r>
          </a:p>
          <a:p>
            <a:pPr marL="719138" indent="-363538">
              <a:buFont typeface="Wingdings" panose="05000000000000000000" pitchFamily="2" charset="2"/>
              <a:buChar char="Ø"/>
            </a:pPr>
            <a:r>
              <a:rPr lang="en-GB" sz="2400" dirty="0" smtClean="0">
                <a:ln>
                  <a:solidFill>
                    <a:schemeClr val="tx1"/>
                  </a:solidFill>
                </a:ln>
                <a:solidFill>
                  <a:srgbClr val="0070C0"/>
                </a:solidFill>
                <a:latin typeface="Berlin Sans FB" panose="020E0602020502020306" pitchFamily="34" charset="0"/>
                <a:ea typeface="Tahoma" panose="020B0604030504040204" pitchFamily="34" charset="0"/>
                <a:cs typeface="Tahoma" panose="020B0604030504040204" pitchFamily="34" charset="0"/>
              </a:rPr>
              <a:t>Prolonged darkness</a:t>
            </a:r>
          </a:p>
          <a:p>
            <a:pPr marL="719138" indent="-363538">
              <a:buFont typeface="Wingdings" panose="05000000000000000000" pitchFamily="2" charset="2"/>
              <a:buChar char="Ø"/>
            </a:pPr>
            <a:r>
              <a:rPr lang="en-GB" sz="2400" dirty="0" smtClean="0">
                <a:ln>
                  <a:solidFill>
                    <a:schemeClr val="tx1"/>
                  </a:solidFill>
                </a:ln>
                <a:solidFill>
                  <a:srgbClr val="0070C0"/>
                </a:solidFill>
                <a:latin typeface="Berlin Sans FB" panose="020E0602020502020306" pitchFamily="34" charset="0"/>
                <a:ea typeface="Tahoma" panose="020B0604030504040204" pitchFamily="34" charset="0"/>
                <a:cs typeface="Tahoma" panose="020B0604030504040204" pitchFamily="34" charset="0"/>
              </a:rPr>
              <a:t>Prolonged silence</a:t>
            </a:r>
          </a:p>
          <a:p>
            <a:pPr marL="719138" indent="-363538">
              <a:buFont typeface="Wingdings" panose="05000000000000000000" pitchFamily="2" charset="2"/>
              <a:buChar char="Ø"/>
            </a:pPr>
            <a:r>
              <a:rPr lang="en-GB" sz="2800" dirty="0" smtClean="0">
                <a:ln>
                  <a:solidFill>
                    <a:schemeClr val="tx1"/>
                  </a:solidFill>
                </a:ln>
                <a:solidFill>
                  <a:srgbClr val="0070C0"/>
                </a:solidFill>
                <a:latin typeface="Berlin Sans FB" panose="020E0602020502020306" pitchFamily="34" charset="0"/>
                <a:ea typeface="Tahoma" panose="020B0604030504040204" pitchFamily="34" charset="0"/>
                <a:cs typeface="Tahoma" panose="020B0604030504040204" pitchFamily="34" charset="0"/>
              </a:rPr>
              <a:t>Boice: </a:t>
            </a:r>
            <a:r>
              <a:rPr lang="en-GB" sz="2800" i="1" dirty="0" smtClean="0">
                <a:ln>
                  <a:solidFill>
                    <a:schemeClr val="tx1"/>
                  </a:solidFill>
                </a:ln>
                <a:solidFill>
                  <a:srgbClr val="C00000"/>
                </a:solidFill>
                <a:latin typeface="Berlin Sans FB" panose="020E0602020502020306" pitchFamily="34" charset="0"/>
                <a:ea typeface="Tahoma" panose="020B0604030504040204" pitchFamily="34" charset="0"/>
                <a:cs typeface="Tahoma" panose="020B0604030504040204" pitchFamily="34" charset="0"/>
              </a:rPr>
              <a:t>‘</a:t>
            </a:r>
            <a:r>
              <a:rPr lang="en-GB" sz="2800" i="1" dirty="0" smtClean="0">
                <a:ln>
                  <a:solidFill>
                    <a:schemeClr val="tx1"/>
                  </a:solidFill>
                </a:ln>
                <a:solidFill>
                  <a:srgbClr val="C00000"/>
                </a:solidFill>
                <a:latin typeface="Berlin Sans FB" panose="020E0602020502020306" pitchFamily="34" charset="0"/>
              </a:rPr>
              <a:t>During </a:t>
            </a:r>
            <a:r>
              <a:rPr lang="en-GB" sz="2800" i="1" dirty="0">
                <a:ln>
                  <a:solidFill>
                    <a:schemeClr val="tx1"/>
                  </a:solidFill>
                </a:ln>
                <a:solidFill>
                  <a:srgbClr val="C00000"/>
                </a:solidFill>
                <a:latin typeface="Berlin Sans FB" panose="020E0602020502020306" pitchFamily="34" charset="0"/>
              </a:rPr>
              <a:t>those hours, the Son of God took the burden of our sins on himself. He was punished for them in our place, and experienced such terrible alienation from his Father that he cried out at the end of that dark period, “Eloi, Eloi, lama sabachthani?” which means, “My God, my God, why have you forsaken me?” (v. 46</a:t>
            </a:r>
            <a:r>
              <a:rPr lang="en-GB" sz="2800" i="1" dirty="0" smtClean="0">
                <a:ln>
                  <a:solidFill>
                    <a:schemeClr val="tx1"/>
                  </a:solidFill>
                </a:ln>
                <a:solidFill>
                  <a:srgbClr val="C00000"/>
                </a:solidFill>
                <a:latin typeface="Berlin Sans FB" panose="020E0602020502020306" pitchFamily="34" charset="0"/>
              </a:rPr>
              <a:t>).’</a:t>
            </a:r>
            <a:r>
              <a:rPr lang="en-GB" sz="2800" dirty="0" smtClean="0">
                <a:ln>
                  <a:solidFill>
                    <a:schemeClr val="tx1"/>
                  </a:solidFill>
                </a:ln>
                <a:solidFill>
                  <a:srgbClr val="C00000"/>
                </a:solidFill>
                <a:latin typeface="Berlin Sans FB" panose="020E0602020502020306" pitchFamily="34" charset="0"/>
              </a:rPr>
              <a:t> </a:t>
            </a:r>
            <a:r>
              <a:rPr lang="en-GB" sz="2800" dirty="0" smtClean="0">
                <a:ln>
                  <a:solidFill>
                    <a:schemeClr val="tx1"/>
                  </a:solidFill>
                </a:ln>
                <a:solidFill>
                  <a:srgbClr val="C00000"/>
                </a:solidFill>
                <a:latin typeface="Berlin Sans FB" panose="020E0602020502020306" pitchFamily="34" charset="0"/>
                <a:ea typeface="Tahoma" panose="020B0604030504040204" pitchFamily="34" charset="0"/>
                <a:cs typeface="Tahoma" panose="020B0604030504040204" pitchFamily="34" charset="0"/>
              </a:rPr>
              <a:t> </a:t>
            </a:r>
            <a:r>
              <a:rPr lang="en-GB" sz="2800" b="1" i="1" baseline="30000" dirty="0">
                <a:ln>
                  <a:solidFill>
                    <a:schemeClr val="tx1"/>
                  </a:solidFill>
                </a:ln>
                <a:solidFill>
                  <a:srgbClr val="C00000"/>
                </a:solidFill>
                <a:effectLst>
                  <a:glow rad="63500">
                    <a:srgbClr val="FFFF00"/>
                  </a:glow>
                  <a:outerShdw blurRad="38100" dist="38100" dir="2700000" algn="tl">
                    <a:srgbClr val="000000">
                      <a:alpha val="43137"/>
                    </a:srgbClr>
                  </a:outerShdw>
                </a:effectLst>
                <a:latin typeface="Berlin Sans FB" panose="020E0602020502020306" pitchFamily="34" charset="0"/>
                <a:ea typeface="Tahoma" panose="020B0604030504040204" pitchFamily="34" charset="0"/>
                <a:cs typeface="Tahoma" panose="020B0604030504040204" pitchFamily="34" charset="0"/>
              </a:rPr>
              <a:t> </a:t>
            </a:r>
            <a:endParaRPr lang="en-GB" sz="3200" b="1" dirty="0">
              <a:ln>
                <a:solidFill>
                  <a:schemeClr val="tx1"/>
                </a:solidFill>
              </a:ln>
              <a:solidFill>
                <a:srgbClr val="C00000"/>
              </a:solidFill>
              <a:latin typeface="Berlin Sans FB" panose="020E0602020502020306" pitchFamily="34" charset="0"/>
            </a:endParaRPr>
          </a:p>
        </p:txBody>
      </p:sp>
    </p:spTree>
    <p:extLst>
      <p:ext uri="{BB962C8B-B14F-4D97-AF65-F5344CB8AC3E}">
        <p14:creationId xmlns:p14="http://schemas.microsoft.com/office/powerpoint/2010/main" val="3440111838"/>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206210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2.  Torn veil </a:t>
            </a:r>
            <a:r>
              <a:rPr lang="en-GB" sz="3200" b="1" i="1" baseline="30000" dirty="0"/>
              <a:t> </a:t>
            </a:r>
            <a:r>
              <a:rPr lang="en-GB" sz="3200" b="1" i="1" dirty="0">
                <a:ln>
                  <a:solidFill>
                    <a:schemeClr val="tx1"/>
                  </a:solidFill>
                </a:ln>
                <a:solidFill>
                  <a:srgbClr val="FF0000"/>
                </a:solidFill>
                <a:effectLst>
                  <a:glow rad="63500">
                    <a:srgbClr val="FFFF00"/>
                  </a:glow>
                </a:effectLst>
              </a:rPr>
              <a:t>And when Jesus cried out again in a loud voice, he gave his spirit. </a:t>
            </a:r>
            <a:r>
              <a:rPr lang="en-GB" sz="3200" b="1" i="1" dirty="0" smtClean="0">
                <a:ln>
                  <a:solidFill>
                    <a:schemeClr val="tx1"/>
                  </a:solidFill>
                </a:ln>
                <a:solidFill>
                  <a:srgbClr val="FF0000"/>
                </a:solidFill>
                <a:effectLst>
                  <a:glow rad="63500">
                    <a:srgbClr val="FFFF00"/>
                  </a:glow>
                </a:effectLst>
              </a:rPr>
              <a:t>At </a:t>
            </a:r>
            <a:r>
              <a:rPr lang="en-GB" sz="3200" b="1" i="1" dirty="0">
                <a:ln>
                  <a:solidFill>
                    <a:schemeClr val="tx1"/>
                  </a:solidFill>
                </a:ln>
                <a:solidFill>
                  <a:srgbClr val="FF0000"/>
                </a:solidFill>
                <a:effectLst>
                  <a:glow rad="63500">
                    <a:srgbClr val="FFFF00"/>
                  </a:glow>
                </a:effectLst>
              </a:rPr>
              <a:t>that moment the curtain of the temple was torn in two, from top to bottom</a:t>
            </a:r>
            <a:r>
              <a:rPr lang="en-GB" sz="3200" b="1" i="1" dirty="0" smtClean="0">
                <a:ln>
                  <a:solidFill>
                    <a:schemeClr val="tx1"/>
                  </a:solidFill>
                </a:ln>
                <a:solidFill>
                  <a:srgbClr val="FF0000"/>
                </a:solidFill>
                <a:effectLst>
                  <a:glow rad="63500">
                    <a:srgbClr val="FFFF00"/>
                  </a:glow>
                </a:effectLst>
              </a:rPr>
              <a:t>.</a:t>
            </a:r>
            <a:r>
              <a:rPr lang="en-GB" sz="3200" i="1" dirty="0" smtClean="0">
                <a:ln>
                  <a:solidFill>
                    <a:schemeClr val="tx1"/>
                  </a:solidFill>
                </a:ln>
                <a:solidFill>
                  <a:srgbClr val="FF0000"/>
                </a:solidFill>
                <a:effectLst>
                  <a:glow rad="63500">
                    <a:srgbClr val="FFFF00"/>
                  </a:glow>
                </a:effectLst>
                <a:latin typeface="Berlin Sans FB Demi" panose="020E0802020502020306"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587924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156966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971550" lvl="1" indent="-514350">
              <a:buFont typeface="Wingdings" panose="05000000000000000000" pitchFamily="2" charset="2"/>
              <a:buChar char="Ø"/>
            </a:pPr>
            <a:r>
              <a:rPr lang="en-GB" sz="2800" dirty="0" smtClean="0">
                <a:ln>
                  <a:solidFill>
                    <a:schemeClr val="tx1"/>
                  </a:solidFill>
                </a:ln>
                <a:solidFill>
                  <a:srgbClr val="0070C0"/>
                </a:solidFill>
                <a:latin typeface="Berlin Sans FB Demi" panose="020E0802020502020306" pitchFamily="34" charset="0"/>
                <a:ea typeface="Tahoma" panose="020B0604030504040204" pitchFamily="34" charset="0"/>
                <a:cs typeface="Tahoma" panose="020B0604030504040204" pitchFamily="34" charset="0"/>
              </a:rPr>
              <a:t>The curtain </a:t>
            </a:r>
            <a:r>
              <a:rPr lang="en-GB" sz="3200" b="1" i="1" baseline="30000" dirty="0"/>
              <a:t> </a:t>
            </a:r>
            <a:endParaRPr lang="en-GB" sz="3200" i="1" dirty="0" smtClean="0">
              <a:ln>
                <a:solidFill>
                  <a:schemeClr val="tx1"/>
                </a:solidFill>
              </a:ln>
              <a:solidFill>
                <a:srgbClr val="FF0000"/>
              </a:solidFill>
              <a:effectLst>
                <a:glow rad="63500">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83875144"/>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193899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pPr marL="971550" lvl="1" indent="-514350">
              <a:buFont typeface="Wingdings" panose="05000000000000000000" pitchFamily="2" charset="2"/>
              <a:buChar char="Ø"/>
            </a:pPr>
            <a:r>
              <a:rPr lang="en-GB" sz="2400" dirty="0" smtClean="0">
                <a:ln>
                  <a:solidFill>
                    <a:schemeClr val="tx1"/>
                  </a:solidFill>
                </a:ln>
                <a:solidFill>
                  <a:srgbClr val="0070C0"/>
                </a:solidFill>
                <a:latin typeface="Berlin Sans FB Demi" panose="020E0802020502020306" pitchFamily="34" charset="0"/>
                <a:ea typeface="Tahoma" panose="020B0604030504040204" pitchFamily="34" charset="0"/>
                <a:cs typeface="Tahoma" panose="020B0604030504040204" pitchFamily="34" charset="0"/>
              </a:rPr>
              <a:t>The curtain</a:t>
            </a:r>
          </a:p>
          <a:p>
            <a:pPr marL="971550" lvl="1" indent="-514350">
              <a:buFont typeface="Wingdings" panose="05000000000000000000" pitchFamily="2" charset="2"/>
              <a:buChar char="Ø"/>
            </a:pPr>
            <a:r>
              <a:rPr lang="en-GB" sz="2800" dirty="0" smtClean="0">
                <a:ln>
                  <a:solidFill>
                    <a:schemeClr val="tx1"/>
                  </a:solidFill>
                </a:ln>
                <a:solidFill>
                  <a:srgbClr val="0070C0"/>
                </a:solidFill>
                <a:latin typeface="Berlin Sans FB Demi" panose="020E0802020502020306" pitchFamily="34" charset="0"/>
                <a:ea typeface="Tahoma" panose="020B0604030504040204" pitchFamily="34" charset="0"/>
                <a:cs typeface="Tahoma" panose="020B0604030504040204" pitchFamily="34" charset="0"/>
              </a:rPr>
              <a:t>Torn from top to bottom </a:t>
            </a:r>
            <a:r>
              <a:rPr lang="en-GB" sz="3200" b="1" i="1" baseline="30000" dirty="0"/>
              <a:t> </a:t>
            </a:r>
            <a:endParaRPr lang="en-GB" sz="3200" i="1" dirty="0" smtClean="0">
              <a:ln>
                <a:solidFill>
                  <a:schemeClr val="tx1"/>
                </a:solidFill>
              </a:ln>
              <a:solidFill>
                <a:srgbClr val="FF0000"/>
              </a:solidFill>
              <a:effectLst>
                <a:glow rad="63500">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6001507"/>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artisticLineDrawing trans="41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531813"/>
            <a:ext cx="9144000" cy="687387"/>
          </a:xfrm>
        </p:spPr>
        <p:txBody>
          <a:bodyPr anchor="t">
            <a:normAutofit/>
          </a:bodyPr>
          <a:lstStyle/>
          <a:p>
            <a:r>
              <a:rPr lang="en-GB" sz="4000" dirty="0">
                <a:ln>
                  <a:solidFill>
                    <a:schemeClr val="tx1"/>
                  </a:solidFill>
                </a:ln>
                <a:solidFill>
                  <a:srgbClr val="0070C0"/>
                </a:solidFill>
                <a:effectLst>
                  <a:glow rad="63500">
                    <a:schemeClr val="bg1"/>
                  </a:glow>
                </a:effectLst>
                <a:latin typeface="Berlin Sans FB Demi" panose="020E0802020502020306" pitchFamily="34" charset="0"/>
              </a:rPr>
              <a:t>Signs of the Cross</a:t>
            </a:r>
          </a:p>
        </p:txBody>
      </p:sp>
      <p:sp>
        <p:nvSpPr>
          <p:cNvPr id="3" name="Subtitle 2"/>
          <p:cNvSpPr>
            <a:spLocks noGrp="1"/>
          </p:cNvSpPr>
          <p:nvPr>
            <p:ph type="subTitle" idx="1"/>
          </p:nvPr>
        </p:nvSpPr>
        <p:spPr>
          <a:xfrm>
            <a:off x="1524000" y="1076325"/>
            <a:ext cx="9144000" cy="531813"/>
          </a:xfrm>
        </p:spPr>
        <p:txBody>
          <a:bodyPr>
            <a:normAutofit/>
          </a:bodyPr>
          <a:lstStyle/>
          <a:p>
            <a:r>
              <a:rPr lang="en-GB" sz="2800" dirty="0">
                <a:ln>
                  <a:solidFill>
                    <a:schemeClr val="tx1"/>
                  </a:solidFill>
                </a:ln>
                <a:solidFill>
                  <a:srgbClr val="0070C0"/>
                </a:solidFill>
                <a:effectLst>
                  <a:glow rad="63500">
                    <a:schemeClr val="bg1"/>
                  </a:glow>
                </a:effectLst>
                <a:latin typeface="Berlin Sans FB Demi" panose="020E0802020502020306" pitchFamily="34" charset="0"/>
              </a:rPr>
              <a:t>Matthew 27:45-53</a:t>
            </a:r>
          </a:p>
        </p:txBody>
      </p:sp>
      <p:sp>
        <p:nvSpPr>
          <p:cNvPr id="4" name="TextBox 3"/>
          <p:cNvSpPr txBox="1"/>
          <p:nvPr/>
        </p:nvSpPr>
        <p:spPr>
          <a:xfrm>
            <a:off x="590550" y="1608138"/>
            <a:ext cx="10944225" cy="3046988"/>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marL="514350" indent="-514350">
              <a:buAutoNum type="arabicPeriod"/>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Darkness</a:t>
            </a:r>
          </a:p>
          <a:p>
            <a:pPr marL="514350" indent="-514350">
              <a:buAutoNum type="arabicPeriod" startAt="2"/>
            </a:pPr>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Torn veil</a:t>
            </a:r>
          </a:p>
          <a:p>
            <a:r>
              <a:rPr lang="en-GB" sz="3200" dirty="0" smtClean="0">
                <a:solidFill>
                  <a:srgbClr val="002060"/>
                </a:solidFill>
                <a:latin typeface="Berlin Sans FB Demi" panose="020E0802020502020306" pitchFamily="34" charset="0"/>
                <a:ea typeface="Tahoma" panose="020B0604030504040204" pitchFamily="34" charset="0"/>
                <a:cs typeface="Tahoma" panose="020B0604030504040204" pitchFamily="34" charset="0"/>
              </a:rPr>
              <a:t>3.  Earthquake: </a:t>
            </a:r>
            <a:r>
              <a:rPr lang="en-GB" sz="3200" b="1" i="1" dirty="0" smtClean="0">
                <a:ln>
                  <a:solidFill>
                    <a:schemeClr val="tx1"/>
                  </a:solidFill>
                </a:ln>
                <a:solidFill>
                  <a:srgbClr val="FF0000"/>
                </a:solidFill>
                <a:effectLst>
                  <a:glow rad="63500">
                    <a:srgbClr val="FFFF00"/>
                  </a:glow>
                  <a:outerShdw blurRad="38100" dist="38100" dir="2700000" algn="tl">
                    <a:srgbClr val="000000">
                      <a:alpha val="43137"/>
                    </a:srgbClr>
                  </a:outerShdw>
                </a:effectLst>
              </a:rPr>
              <a:t>The </a:t>
            </a:r>
            <a:r>
              <a:rPr lang="en-GB" sz="3200" b="1" i="1" dirty="0">
                <a:ln>
                  <a:solidFill>
                    <a:schemeClr val="tx1"/>
                  </a:solidFill>
                </a:ln>
                <a:solidFill>
                  <a:srgbClr val="FF0000"/>
                </a:solidFill>
                <a:effectLst>
                  <a:glow rad="63500">
                    <a:srgbClr val="FFFF00"/>
                  </a:glow>
                  <a:outerShdw blurRad="38100" dist="38100" dir="2700000" algn="tl">
                    <a:srgbClr val="000000">
                      <a:alpha val="43137"/>
                    </a:srgbClr>
                  </a:outerShdw>
                </a:effectLst>
              </a:rPr>
              <a:t>tombs broke open and the bodies of many holy people who had died were raised to life. </a:t>
            </a:r>
            <a:r>
              <a:rPr lang="en-GB" sz="3200" b="1" i="1" dirty="0" smtClean="0">
                <a:ln>
                  <a:solidFill>
                    <a:schemeClr val="tx1"/>
                  </a:solidFill>
                </a:ln>
                <a:solidFill>
                  <a:srgbClr val="FF0000"/>
                </a:solidFill>
                <a:effectLst>
                  <a:glow rad="63500">
                    <a:srgbClr val="FFFF00"/>
                  </a:glow>
                  <a:outerShdw blurRad="38100" dist="38100" dir="2700000" algn="tl">
                    <a:srgbClr val="000000">
                      <a:alpha val="43137"/>
                    </a:srgbClr>
                  </a:outerShdw>
                </a:effectLst>
              </a:rPr>
              <a:t>They </a:t>
            </a:r>
            <a:r>
              <a:rPr lang="en-GB" sz="3200" b="1" i="1" dirty="0">
                <a:ln>
                  <a:solidFill>
                    <a:schemeClr val="tx1"/>
                  </a:solidFill>
                </a:ln>
                <a:solidFill>
                  <a:srgbClr val="FF0000"/>
                </a:solidFill>
                <a:effectLst>
                  <a:glow rad="63500">
                    <a:srgbClr val="FFFF00"/>
                  </a:glow>
                  <a:outerShdw blurRad="38100" dist="38100" dir="2700000" algn="tl">
                    <a:srgbClr val="000000">
                      <a:alpha val="43137"/>
                    </a:srgbClr>
                  </a:outerShdw>
                </a:effectLst>
              </a:rPr>
              <a:t>came out of the tombs, and after Jesus’ resurrection, they went into the holy city, and appeared to many people.</a:t>
            </a:r>
            <a:r>
              <a:rPr lang="en-GB" sz="3200" b="1" i="1" dirty="0">
                <a:ln>
                  <a:solidFill>
                    <a:schemeClr val="tx1"/>
                  </a:solidFill>
                </a:ln>
                <a:solidFill>
                  <a:srgbClr val="FF0000"/>
                </a:solidFill>
                <a:effectLst>
                  <a:outerShdw blurRad="38100" dist="38100" dir="2700000" algn="tl">
                    <a:srgbClr val="000000">
                      <a:alpha val="43137"/>
                    </a:srgbClr>
                  </a:outerShdw>
                </a:effectLst>
              </a:rPr>
              <a:t> </a:t>
            </a:r>
            <a:r>
              <a:rPr lang="en-GB" sz="2800" b="1" dirty="0" smtClean="0">
                <a:ln>
                  <a:solidFill>
                    <a:schemeClr val="tx1"/>
                  </a:solidFill>
                </a:ln>
                <a:solidFill>
                  <a:srgbClr val="FF0000"/>
                </a:solidFill>
                <a:effectLst>
                  <a:glow rad="63500">
                    <a:srgbClr val="FFFF00"/>
                  </a:glow>
                  <a:outerShdw blurRad="38100" dist="38100" dir="2700000" algn="tl">
                    <a:srgbClr val="000000">
                      <a:alpha val="43137"/>
                    </a:srgbClr>
                  </a:outerShdw>
                </a:effectLst>
              </a:rPr>
              <a:t>(vv:51-53).</a:t>
            </a:r>
            <a:r>
              <a:rPr lang="en-GB" sz="3200" b="1" i="1" baseline="30000" dirty="0"/>
              <a:t> </a:t>
            </a:r>
            <a:endParaRPr lang="en-GB" sz="3200" i="1" dirty="0" smtClean="0">
              <a:ln>
                <a:solidFill>
                  <a:schemeClr val="tx1"/>
                </a:solidFill>
              </a:ln>
              <a:solidFill>
                <a:srgbClr val="FF0000"/>
              </a:solidFill>
              <a:effectLst>
                <a:glow rad="63500">
                  <a:srgbClr val="FFFF00"/>
                </a:glow>
              </a:effectLst>
              <a:latin typeface="Berlin Sans FB Demi" panose="020E0802020502020306"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539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117</TotalTime>
  <Words>481</Words>
  <Application>Microsoft Office PowerPoint</Application>
  <PresentationFormat>Widescreen</PresentationFormat>
  <Paragraphs>161</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Berlin Sans FB</vt:lpstr>
      <vt:lpstr>Berlin Sans FB Demi</vt:lpstr>
      <vt:lpstr>Calibri</vt:lpstr>
      <vt:lpstr>Calibri Light</vt:lpstr>
      <vt:lpstr>Tahoma</vt:lpstr>
      <vt:lpstr>Wingdings</vt:lpstr>
      <vt:lpstr>Office Theme</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lpstr>Signs of the Cross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Signs of the Cross</dc:title>
  <dc:creator>Colin Howells</dc:creator>
  <cp:lastModifiedBy>Colin Howells</cp:lastModifiedBy>
  <cp:revision>24</cp:revision>
  <dcterms:created xsi:type="dcterms:W3CDTF">2017-03-28T08:56:52Z</dcterms:created>
  <dcterms:modified xsi:type="dcterms:W3CDTF">2017-03-29T07:28:42Z</dcterms:modified>
</cp:coreProperties>
</file>